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6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44" y="62"/>
      </p:cViewPr>
      <p:guideLst>
        <p:guide orient="horz" pos="4320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F04367-1F94-4A10-B7B5-449B814FA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BCD93-8712-4E3B-9CC5-D392E1D1B6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26B83-4846-422E-8FE9-A079F81ADF2F}" type="datetimeFigureOut">
              <a:rPr lang="en-IN" smtClean="0"/>
              <a:t>23-01-2020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B0FE2-FC04-4D0C-B2E5-004230B15B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C586B-A498-426D-8127-585180FDB0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607CC-BC46-4D30-ACE2-7605B0DA8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0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1978E-992E-4DE7-8270-8F23D3477EAD}" type="datetimeFigureOut">
              <a:rPr lang="en-IN" smtClean="0"/>
              <a:t>23-01-2020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D1795-85C0-4334-BE09-CB299AEF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653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6E9F-C6A6-41AB-BB31-B2B6DCE1CAF6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CAEB-0DC2-44EA-B2C2-AF7C275F2D22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4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10B7-5DA4-470A-81F3-72EEE41326DF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26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0E13-3B97-46A9-A276-3A06BC639E6E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8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C669-10CD-46A4-9A69-1230183DEF20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3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AF27-05A5-45C7-8A6E-1AA3AEA61DB2}" type="datetime1">
              <a:rPr lang="en-IN" smtClean="0"/>
              <a:t>23-01-2020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7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8D41-88F9-4B7C-8D0B-9B39B0DE1A48}" type="datetime1">
              <a:rPr lang="en-IN" smtClean="0"/>
              <a:t>23-01-2020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25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946C-A33A-43CC-9D12-40F3D4C0A48D}" type="datetime1">
              <a:rPr lang="en-IN" smtClean="0"/>
              <a:t>23-01-2020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2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66804-AC0C-4659-8640-DD65A642140D}" type="datetime1">
              <a:rPr lang="en-IN" smtClean="0"/>
              <a:t>23-01-2020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B4D7A-F6BB-462A-8478-5993A522A8BF}" type="datetime1">
              <a:rPr lang="en-IN" smtClean="0"/>
              <a:t>23-01-2020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80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0F81F-50AB-4A8A-8E48-120BC3DDA369}" type="datetime1">
              <a:rPr lang="en-IN" smtClean="0"/>
              <a:t>23-01-2020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0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A06D14E-04D7-43C1-836B-CF8932564F61}" type="datetime1">
              <a:rPr lang="en-IN" smtClean="0"/>
              <a:t>23-01-2020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C6CB-E357-4465-9377-3BC4C585E0CD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88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:Neighbourhoods_in_Indor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trans="4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EE45E-1164-4604-814E-CF22C244A3BE}"/>
              </a:ext>
            </a:extLst>
          </p:cNvPr>
          <p:cNvSpPr txBox="1"/>
          <p:nvPr/>
        </p:nvSpPr>
        <p:spPr>
          <a:xfrm>
            <a:off x="1848255" y="881071"/>
            <a:ext cx="6391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Capstone Project</a:t>
            </a:r>
          </a:p>
          <a:p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A7F55-20EE-4913-A859-454BC00B2173}"/>
              </a:ext>
            </a:extLst>
          </p:cNvPr>
          <p:cNvSpPr txBox="1"/>
          <p:nvPr/>
        </p:nvSpPr>
        <p:spPr>
          <a:xfrm>
            <a:off x="1001949" y="2424340"/>
            <a:ext cx="7898860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latin typeface="Book Antiqua" panose="02040602050305030304" pitchFamily="18" charset="0"/>
              </a:rPr>
              <a:t>Opening a New Restaurant in Indore, India</a:t>
            </a:r>
            <a:endParaRPr lang="en-IN" sz="4800" dirty="0">
              <a:ln>
                <a:solidFill>
                  <a:schemeClr val="bg1"/>
                </a:solidFill>
              </a:ln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9943C-8D4C-4745-BF97-5019BCEFBB0E}"/>
              </a:ext>
            </a:extLst>
          </p:cNvPr>
          <p:cNvSpPr txBox="1"/>
          <p:nvPr/>
        </p:nvSpPr>
        <p:spPr>
          <a:xfrm>
            <a:off x="2577830" y="5145932"/>
            <a:ext cx="493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>
                <a:latin typeface="Book Antiqua" panose="02040602050305030304" pitchFamily="18" charset="0"/>
              </a:rPr>
              <a:t>Sakshi Mahajan</a:t>
            </a:r>
          </a:p>
          <a:p>
            <a:pPr algn="ctr"/>
            <a:r>
              <a:rPr lang="fi-FI" sz="2400" dirty="0">
                <a:latin typeface="Book Antiqua" panose="02040602050305030304" pitchFamily="18" charset="0"/>
              </a:rPr>
              <a:t>16 Jan 2020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3C76C-2D0A-427D-8D92-F0A208BE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2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A973A-9F60-4D70-BA33-BAB0FE7AA17C}"/>
              </a:ext>
            </a:extLst>
          </p:cNvPr>
          <p:cNvSpPr txBox="1"/>
          <p:nvPr/>
        </p:nvSpPr>
        <p:spPr>
          <a:xfrm>
            <a:off x="2178995" y="661481"/>
            <a:ext cx="5807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Business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EBF86-8D5A-435A-947A-E5848D739751}"/>
              </a:ext>
            </a:extLst>
          </p:cNvPr>
          <p:cNvSpPr txBox="1"/>
          <p:nvPr/>
        </p:nvSpPr>
        <p:spPr>
          <a:xfrm>
            <a:off x="1753410" y="2117388"/>
            <a:ext cx="7086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Location of the Restaurant is one of the most important decision that will determine whether the place will be a success or a failure.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b="1" u="sng" dirty="0">
                <a:latin typeface="Book Antiqua" panose="02040602050305030304" pitchFamily="18" charset="0"/>
              </a:rPr>
              <a:t>Objective:</a:t>
            </a:r>
            <a:r>
              <a:rPr lang="en-IN" sz="2200" b="1" dirty="0">
                <a:latin typeface="Book Antiqua" panose="02040602050305030304" pitchFamily="18" charset="0"/>
              </a:rPr>
              <a:t> </a:t>
            </a:r>
            <a:r>
              <a:rPr lang="en-IN" sz="2200" dirty="0">
                <a:latin typeface="Book Antiqua" panose="02040602050305030304" pitchFamily="18" charset="0"/>
              </a:rPr>
              <a:t>To analyse and select the best location in Indore city of India to open a New Restaurant.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b="1" u="sng" dirty="0">
                <a:latin typeface="Book Antiqua" panose="02040602050305030304" pitchFamily="18" charset="0"/>
              </a:rPr>
              <a:t>Business Question:</a:t>
            </a:r>
          </a:p>
          <a:p>
            <a:r>
              <a:rPr lang="en-IN" sz="2200" dirty="0">
                <a:latin typeface="Book Antiqua" panose="02040602050305030304" pitchFamily="18" charset="0"/>
              </a:rPr>
              <a:t>	In the Indore city ,if a property developer or a 	Restaurant owner is looking to open a Restaurant or 	its franchise where would you recommend that 	they open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8BCA7-5BB2-4B91-BF5D-5D146376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4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5F059-0707-4A0D-812E-26FE4986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4627E-A5A4-4225-826D-0C7568E58826}"/>
              </a:ext>
            </a:extLst>
          </p:cNvPr>
          <p:cNvSpPr txBox="1"/>
          <p:nvPr/>
        </p:nvSpPr>
        <p:spPr>
          <a:xfrm>
            <a:off x="2781300" y="650796"/>
            <a:ext cx="43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9EE01-7432-4EAC-A34B-B9863D7E9D14}"/>
              </a:ext>
            </a:extLst>
          </p:cNvPr>
          <p:cNvSpPr txBox="1"/>
          <p:nvPr/>
        </p:nvSpPr>
        <p:spPr>
          <a:xfrm>
            <a:off x="1752599" y="1812667"/>
            <a:ext cx="7223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u="sng" dirty="0">
                <a:latin typeface="Book Antiqua" panose="02040602050305030304" pitchFamily="18" charset="0"/>
              </a:rPr>
              <a:t>Data Required: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List of Neighbourhoods in Indore.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Latitude and longitude coordinates of the neighbourhoods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Venue data, particularly data related to Restaurants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5EDA0-947E-472E-8CD0-F95553A3A796}"/>
              </a:ext>
            </a:extLst>
          </p:cNvPr>
          <p:cNvSpPr txBox="1"/>
          <p:nvPr/>
        </p:nvSpPr>
        <p:spPr>
          <a:xfrm>
            <a:off x="1752599" y="4062919"/>
            <a:ext cx="72231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u="sng" dirty="0">
                <a:latin typeface="Book Antiqua" panose="02040602050305030304" pitchFamily="18" charset="0"/>
              </a:rPr>
              <a:t>Sources of data: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Wikipedia page for neighbourhoods</a:t>
            </a:r>
          </a:p>
          <a:p>
            <a:r>
              <a:rPr lang="en-IN" sz="2200" dirty="0">
                <a:latin typeface="Book Antiqua" panose="02040602050305030304" pitchFamily="18" charset="0"/>
              </a:rPr>
              <a:t>	(</a:t>
            </a:r>
            <a:r>
              <a:rPr lang="en-IN" sz="2200" dirty="0">
                <a:latin typeface="Book Antiqua" panose="02040602050305030304" pitchFamily="18" charset="0"/>
                <a:hlinkClick r:id="rId2"/>
              </a:rPr>
              <a:t>https://en.wikipedia.org/wiki/Category:Neighbourhoods_in_Indore</a:t>
            </a:r>
            <a:r>
              <a:rPr lang="en-IN" sz="2200" dirty="0">
                <a:latin typeface="Book Antiqua" panose="0204060205030503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Geocoder package for latitude and longitude coordinates.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Foursquare API for venue data.</a:t>
            </a:r>
          </a:p>
        </p:txBody>
      </p:sp>
    </p:spTree>
    <p:extLst>
      <p:ext uri="{BB962C8B-B14F-4D97-AF65-F5344CB8AC3E}">
        <p14:creationId xmlns:p14="http://schemas.microsoft.com/office/powerpoint/2010/main" val="241180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23E1D-CC18-48FE-B92A-FE50FA78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2E5B3-47CD-4321-B2CF-9F73DD08DD13}"/>
              </a:ext>
            </a:extLst>
          </p:cNvPr>
          <p:cNvSpPr txBox="1"/>
          <p:nvPr/>
        </p:nvSpPr>
        <p:spPr>
          <a:xfrm>
            <a:off x="2006600" y="762000"/>
            <a:ext cx="635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C646B-3C3C-4AA9-BBA3-A19E39B2939B}"/>
              </a:ext>
            </a:extLst>
          </p:cNvPr>
          <p:cNvSpPr txBox="1"/>
          <p:nvPr/>
        </p:nvSpPr>
        <p:spPr>
          <a:xfrm>
            <a:off x="1917699" y="1941016"/>
            <a:ext cx="705802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Web scraping Wikipedia Page for neighbourhoods list.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Get latitude and longitude coordinates using Geocoder.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Use Foursquare API to get venue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Group data by neighbourhood and taking the mean of the frequency occurrence of each venue category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Filter venue category by Restaurant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Perform clustering on the data by using k-means clustering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Book Antiqua" panose="02040602050305030304" pitchFamily="18" charset="0"/>
              </a:rPr>
              <a:t>Visualize the cluster in a map using Folium.</a:t>
            </a:r>
          </a:p>
        </p:txBody>
      </p:sp>
    </p:spTree>
    <p:extLst>
      <p:ext uri="{BB962C8B-B14F-4D97-AF65-F5344CB8AC3E}">
        <p14:creationId xmlns:p14="http://schemas.microsoft.com/office/powerpoint/2010/main" val="216682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CAFA9-18D6-4F32-BA15-7722C743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5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036FC-1CDA-409F-B73E-15E4CBEF7F36}"/>
              </a:ext>
            </a:extLst>
          </p:cNvPr>
          <p:cNvSpPr txBox="1"/>
          <p:nvPr/>
        </p:nvSpPr>
        <p:spPr>
          <a:xfrm>
            <a:off x="1600200" y="487443"/>
            <a:ext cx="607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B84F5-B21B-4DAB-B8FF-BF608C60D610}"/>
              </a:ext>
            </a:extLst>
          </p:cNvPr>
          <p:cNvSpPr txBox="1"/>
          <p:nvPr/>
        </p:nvSpPr>
        <p:spPr>
          <a:xfrm>
            <a:off x="1854200" y="1676400"/>
            <a:ext cx="6451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ook Antiqua" panose="02040602050305030304" pitchFamily="18" charset="0"/>
              </a:rPr>
              <a:t>• Cluster 0: Neighborhoods with moderate number of Restaurants</a:t>
            </a:r>
          </a:p>
          <a:p>
            <a:r>
              <a:rPr lang="en-US" sz="2200" dirty="0">
                <a:latin typeface="Book Antiqua" panose="02040602050305030304" pitchFamily="18" charset="0"/>
              </a:rPr>
              <a:t>• Cluster 1: Neighborhoods with low number to no existence of Restaurants</a:t>
            </a:r>
          </a:p>
          <a:p>
            <a:r>
              <a:rPr lang="en-US" sz="2200" dirty="0">
                <a:latin typeface="Book Antiqua" panose="02040602050305030304" pitchFamily="18" charset="0"/>
              </a:rPr>
              <a:t> • Cluster 2: Neighborhoods with high concentration of Restaurants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latin typeface="Book Antiqua" panose="02040602050305030304" pitchFamily="18" charset="0"/>
              </a:rPr>
              <a:t>The results of the clustering are visualized in the map below with </a:t>
            </a:r>
          </a:p>
        </p:txBody>
      </p:sp>
    </p:spTree>
    <p:extLst>
      <p:ext uri="{BB962C8B-B14F-4D97-AF65-F5344CB8AC3E}">
        <p14:creationId xmlns:p14="http://schemas.microsoft.com/office/powerpoint/2010/main" val="292360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2AC71D-3A0C-4722-8690-D7374F2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D3266-F191-4AB8-81E0-664B6B053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6" t="24965" r="15323" b="9645"/>
          <a:stretch/>
        </p:blipFill>
        <p:spPr>
          <a:xfrm>
            <a:off x="1060314" y="1040858"/>
            <a:ext cx="7830766" cy="4484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169E8-36B6-425D-AC90-41A13D75B59D}"/>
              </a:ext>
            </a:extLst>
          </p:cNvPr>
          <p:cNvSpPr txBox="1"/>
          <p:nvPr/>
        </p:nvSpPr>
        <p:spPr>
          <a:xfrm>
            <a:off x="9063273" y="2334637"/>
            <a:ext cx="2327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ook Antiqua" panose="02040602050305030304" pitchFamily="18" charset="0"/>
              </a:rPr>
              <a:t>cluster 0 in red color,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ook Antiqua" panose="02040602050305030304" pitchFamily="18" charset="0"/>
              </a:rPr>
              <a:t>cluster 1 in purple color,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ook Antiqua" panose="02040602050305030304" pitchFamily="18" charset="0"/>
              </a:rPr>
              <a:t>cluster 2 in mint green color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35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1B967-FAFA-468C-9E4E-A4677373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BBF51-FC9A-4978-A936-15E7864A7F60}"/>
              </a:ext>
            </a:extLst>
          </p:cNvPr>
          <p:cNvSpPr txBox="1"/>
          <p:nvPr/>
        </p:nvSpPr>
        <p:spPr>
          <a:xfrm>
            <a:off x="2463800" y="672290"/>
            <a:ext cx="530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Recommendation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8931B-24DD-4AE4-90D2-67F5B097F451}"/>
              </a:ext>
            </a:extLst>
          </p:cNvPr>
          <p:cNvSpPr txBox="1"/>
          <p:nvPr/>
        </p:nvSpPr>
        <p:spPr>
          <a:xfrm>
            <a:off x="1803399" y="1987685"/>
            <a:ext cx="7172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 Antiqua" panose="02040602050305030304" pitchFamily="18" charset="0"/>
              </a:rPr>
              <a:t>Open new Restaurants in neighborhoods in cluster 1 with little to no competition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 Antiqua" panose="02040602050305030304" pitchFamily="18" charset="0"/>
              </a:rPr>
              <a:t>Property developers with unique selling propositions to stand out from the competition can also open new Restaurant in neighborhoods in cluster 0 with moderate competition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 Antiqua" panose="02040602050305030304" pitchFamily="18" charset="0"/>
              </a:rPr>
              <a:t>Lastly, property developers are advised to avoid neighborhoods in cluster 2 which already have high concentration of Restaurant and suffering from intense competition.</a:t>
            </a:r>
            <a:endParaRPr lang="en-IN" sz="2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6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50918-6493-4444-9753-CC0203B5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8C6CB-E357-4465-9377-3BC4C585E0CD}" type="slidenum">
              <a:rPr lang="en-IN" smtClean="0"/>
              <a:t>8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39DD9-3768-4F5A-8596-98C6C719E872}"/>
              </a:ext>
            </a:extLst>
          </p:cNvPr>
          <p:cNvSpPr txBox="1"/>
          <p:nvPr/>
        </p:nvSpPr>
        <p:spPr>
          <a:xfrm>
            <a:off x="2271949" y="487443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 Antiqua" panose="0204060205030503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CCB96-6C52-4F9B-AF8A-A687A70A6D1E}"/>
              </a:ext>
            </a:extLst>
          </p:cNvPr>
          <p:cNvSpPr txBox="1"/>
          <p:nvPr/>
        </p:nvSpPr>
        <p:spPr>
          <a:xfrm>
            <a:off x="1785566" y="2109468"/>
            <a:ext cx="6703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>
                <a:latin typeface="Book Antiqua" panose="02040602050305030304" pitchFamily="18" charset="0"/>
              </a:rPr>
              <a:t>Answer to Business Question:</a:t>
            </a:r>
          </a:p>
          <a:p>
            <a:r>
              <a:rPr lang="en-IN" sz="2200" dirty="0">
                <a:latin typeface="Book Antiqua" panose="02040602050305030304" pitchFamily="18" charset="0"/>
              </a:rPr>
              <a:t>	The neighbourhoods in cluster1 are the 	preferred locations to open a new Restaurant.</a:t>
            </a:r>
          </a:p>
          <a:p>
            <a:endParaRPr lang="en-IN" sz="2200" dirty="0"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ook Antiqua" panose="02040602050305030304" pitchFamily="18" charset="0"/>
              </a:rPr>
              <a:t>The findings of this project will help the relevant stakeholders to capitalize on the opportunities on high potential locations while avoiding overcrowded areas in their decisions to open a new Restaurant.</a:t>
            </a:r>
            <a:endParaRPr lang="en-IN" sz="2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89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306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 Antiqua</vt:lpstr>
      <vt:lpstr>Calibri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sakshi mahajan</dc:creator>
  <cp:lastModifiedBy>sakshi mahajan</cp:lastModifiedBy>
  <cp:revision>6</cp:revision>
  <dcterms:created xsi:type="dcterms:W3CDTF">2020-01-22T18:43:50Z</dcterms:created>
  <dcterms:modified xsi:type="dcterms:W3CDTF">2020-01-22T19:37:52Z</dcterms:modified>
</cp:coreProperties>
</file>